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717" r:id="rId5"/>
    <p:sldMasterId id="2147483697" r:id="rId6"/>
    <p:sldMasterId id="2147483752" r:id="rId7"/>
    <p:sldMasterId id="2147483755" r:id="rId8"/>
    <p:sldMasterId id="2147483700" r:id="rId9"/>
  </p:sldMasterIdLst>
  <p:notesMasterIdLst>
    <p:notesMasterId r:id="rId53"/>
  </p:notesMasterIdLst>
  <p:handoutMasterIdLst>
    <p:handoutMasterId r:id="rId54"/>
  </p:handoutMasterIdLst>
  <p:sldIdLst>
    <p:sldId id="307" r:id="rId10"/>
    <p:sldId id="269" r:id="rId11"/>
    <p:sldId id="381" r:id="rId12"/>
    <p:sldId id="382" r:id="rId13"/>
    <p:sldId id="379" r:id="rId14"/>
    <p:sldId id="327" r:id="rId15"/>
    <p:sldId id="392" r:id="rId16"/>
    <p:sldId id="393" r:id="rId17"/>
    <p:sldId id="372" r:id="rId18"/>
    <p:sldId id="303" r:id="rId19"/>
    <p:sldId id="391" r:id="rId20"/>
    <p:sldId id="349" r:id="rId21"/>
    <p:sldId id="377" r:id="rId22"/>
    <p:sldId id="350" r:id="rId23"/>
    <p:sldId id="378" r:id="rId24"/>
    <p:sldId id="369" r:id="rId25"/>
    <p:sldId id="396" r:id="rId26"/>
    <p:sldId id="321" r:id="rId27"/>
    <p:sldId id="368" r:id="rId28"/>
    <p:sldId id="373" r:id="rId29"/>
    <p:sldId id="394" r:id="rId30"/>
    <p:sldId id="374" r:id="rId31"/>
    <p:sldId id="383" r:id="rId32"/>
    <p:sldId id="385" r:id="rId33"/>
    <p:sldId id="386" r:id="rId34"/>
    <p:sldId id="395" r:id="rId35"/>
    <p:sldId id="387" r:id="rId36"/>
    <p:sldId id="384" r:id="rId37"/>
    <p:sldId id="388" r:id="rId38"/>
    <p:sldId id="389" r:id="rId39"/>
    <p:sldId id="376" r:id="rId40"/>
    <p:sldId id="365" r:id="rId41"/>
    <p:sldId id="341" r:id="rId42"/>
    <p:sldId id="364" r:id="rId43"/>
    <p:sldId id="343" r:id="rId44"/>
    <p:sldId id="380" r:id="rId45"/>
    <p:sldId id="339" r:id="rId46"/>
    <p:sldId id="370" r:id="rId47"/>
    <p:sldId id="330" r:id="rId48"/>
    <p:sldId id="337" r:id="rId49"/>
    <p:sldId id="344" r:id="rId50"/>
    <p:sldId id="346" r:id="rId51"/>
    <p:sldId id="353" r:id="rId5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ED9BE2-CBBC-4C86-B161-222A73021C8E}" v="336" dt="2023-12-04T01:06:14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1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microsoft.com/office/2015/10/relationships/revisionInfo" Target="revisionInfo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3FD4E3-4936-D681-B134-DDEF3E0E6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A41B8A-00CC-CCE4-A949-7F3882882A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5C0275-259E-48D8-8A1F-562A5DF31262}" type="datetimeFigureOut">
              <a:rPr lang="pt-BR"/>
              <a:pPr>
                <a:defRPr/>
              </a:pPr>
              <a:t>04/12/2023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4A298D-D032-3D10-D845-805024E0F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42B36B-6F10-2478-6880-44AFFC1240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04420F-3D8E-4ED4-8340-31F18122245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5B8B182-F289-9806-FFCC-468CBDD06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78EE26-E727-867E-09FF-EF068636E6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1B18B4-075E-45B6-B970-D96F67C99426}" type="datetimeFigureOut">
              <a:rPr lang="pt-BR"/>
              <a:pPr>
                <a:defRPr/>
              </a:pPr>
              <a:t>04/12/2023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AB97A429-8E06-0A4B-4389-3828A314E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FEA5C26E-BC52-5913-FBAF-E1DCCB2CE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159401-93DF-A4E5-B1C9-E18E6C74B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46D838-7E1D-E03C-C628-E6C86CBA3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D5D0-BE47-45E9-8079-6E112385B57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:a16="http://schemas.microsoft.com/office/drawing/2014/main" id="{D90DDB23-6903-D60F-7D94-523AAC9CB8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:a16="http://schemas.microsoft.com/office/drawing/2014/main" id="{28F3D18C-CB7B-E6B2-22E3-528F60348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maior taxa de crescimento médio </a:t>
            </a:r>
            <a:r>
              <a:rPr lang="pt-BR" i="1" dirty="0" err="1"/>
              <a:t>Average</a:t>
            </a:r>
            <a:r>
              <a:rPr lang="pt-BR" i="1" dirty="0"/>
              <a:t> Growth Rate</a:t>
            </a:r>
            <a:r>
              <a:rPr lang="pt-BR" dirty="0"/>
              <a:t> (AGR), média de documentos por ano  </a:t>
            </a:r>
            <a:r>
              <a:rPr lang="pt-BR" i="1" dirty="0" err="1"/>
              <a:t>Average</a:t>
            </a:r>
            <a:r>
              <a:rPr lang="pt-BR" i="1" dirty="0"/>
              <a:t> </a:t>
            </a:r>
            <a:r>
              <a:rPr lang="pt-BR" i="1" dirty="0" err="1"/>
              <a:t>Documents</a:t>
            </a:r>
            <a:r>
              <a:rPr lang="pt-BR" i="1" dirty="0"/>
              <a:t> per Year</a:t>
            </a:r>
            <a:r>
              <a:rPr lang="pt-BR" dirty="0"/>
              <a:t> (ADY), porcentagem de documentos nos últimos anos  </a:t>
            </a:r>
            <a:r>
              <a:rPr lang="pt-BR" i="1" dirty="0" err="1"/>
              <a:t>Percentage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Documents</a:t>
            </a:r>
            <a:r>
              <a:rPr lang="pt-BR" i="1" dirty="0"/>
              <a:t> in </a:t>
            </a:r>
            <a:r>
              <a:rPr lang="pt-BR" i="1" dirty="0" err="1"/>
              <a:t>Last</a:t>
            </a:r>
            <a:r>
              <a:rPr lang="pt-BR" i="1" dirty="0"/>
              <a:t> Years</a:t>
            </a:r>
            <a:r>
              <a:rPr lang="pt-BR" dirty="0"/>
              <a:t> (PDLY)</a:t>
            </a:r>
          </a:p>
        </p:txBody>
      </p:sp>
    </p:spTree>
    <p:extLst>
      <p:ext uri="{BB962C8B-B14F-4D97-AF65-F5344CB8AC3E}">
        <p14:creationId xmlns:p14="http://schemas.microsoft.com/office/powerpoint/2010/main" val="408323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83CC8822-20D6-FCD2-4B14-C4B07F80BFAA}"/>
              </a:ext>
            </a:extLst>
          </p:cNvPr>
          <p:cNvSpPr/>
          <p:nvPr userDrawn="1"/>
        </p:nvSpPr>
        <p:spPr>
          <a:xfrm>
            <a:off x="1839913" y="1390650"/>
            <a:ext cx="520700" cy="46038"/>
          </a:xfrm>
          <a:custGeom>
            <a:avLst/>
            <a:gdLst/>
            <a:ahLst/>
            <a:cxnLst/>
            <a:rect l="l" t="t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ln w="38100">
            <a:solidFill>
              <a:srgbClr val="FF0141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>
              <a:latin typeface="+mn-lt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34EACA0-7C72-154C-65BC-F4BFB71B38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38188"/>
            <a:ext cx="8636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0497" y="5518650"/>
            <a:ext cx="4781810" cy="5289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800" i="1" kern="1200" spc="-4" dirty="0">
                <a:solidFill>
                  <a:srgbClr val="515151"/>
                </a:solidFill>
                <a:latin typeface="+mn-l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879596" y="2430317"/>
            <a:ext cx="4772711" cy="20913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2700" marR="5080" indent="0" algn="l" defTabSz="914400" rtl="0" eaLnBrk="1" latinLnBrk="0" hangingPunct="1">
              <a:lnSpc>
                <a:spcPct val="80000"/>
              </a:lnSpc>
              <a:spcBef>
                <a:spcPts val="805"/>
              </a:spcBef>
              <a:buNone/>
              <a:defRPr lang="pt-BR" sz="4000" b="1" kern="1200" spc="-46" dirty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1821127" y="1013918"/>
            <a:ext cx="4383458" cy="2940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1600" b="1" kern="1200" spc="0" dirty="0" smtClean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4295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LAVRA-CHAVE/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D336A4D-A655-10BE-C5DB-E13DD58BBA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938463"/>
            <a:ext cx="704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2579838" y="3767512"/>
            <a:ext cx="7627573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200" b="0" i="1">
                <a:solidFill>
                  <a:srgbClr val="51515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10"/>
          </p:nvPr>
        </p:nvSpPr>
        <p:spPr>
          <a:xfrm>
            <a:off x="2579838" y="2310197"/>
            <a:ext cx="7627573" cy="1291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80000"/>
              </a:lnSpc>
              <a:buNone/>
              <a:defRPr lang="pt-BR" sz="3600" b="1" i="0" kern="1200" dirty="0" smtClean="0">
                <a:solidFill>
                  <a:srgbClr val="51515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1AE50B80-98A7-FC0F-20DB-046078902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37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365A71B-02B3-623A-6A76-E46A10967C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B0D83865-04B3-FFC8-50AB-02AB94849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79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325C9655-8C7B-22B1-1AC6-E187200032A6}"/>
              </a:ext>
            </a:extLst>
          </p:cNvPr>
          <p:cNvSpPr>
            <a:spLocks/>
          </p:cNvSpPr>
          <p:nvPr userDrawn="1"/>
        </p:nvSpPr>
        <p:spPr bwMode="auto">
          <a:xfrm>
            <a:off x="939800" y="5000625"/>
            <a:ext cx="446088" cy="0"/>
          </a:xfrm>
          <a:custGeom>
            <a:avLst/>
            <a:gdLst>
              <a:gd name="T0" fmla="*/ 0 w 714375"/>
              <a:gd name="T1" fmla="*/ 446088 w 71437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noFill/>
          <a:ln w="38100">
            <a:solidFill>
              <a:srgbClr val="FF01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165BF6D-5916-4DFF-3F07-63950C43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920479" y="3788002"/>
            <a:ext cx="5988321" cy="101333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pt-BR" sz="3600" b="1" i="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940384" y="5380635"/>
            <a:ext cx="4104130" cy="294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2200" b="1" kern="1200" spc="0" dirty="0" smtClean="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529" y="5731080"/>
            <a:ext cx="4104130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600" i="1" kern="1200" spc="-4" dirty="0">
                <a:solidFill>
                  <a:srgbClr val="F1F1F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A8CFD649-82E1-D46A-2ECB-64DF07CB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0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_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260" y="1689101"/>
            <a:ext cx="10367481" cy="436126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361950" indent="-3619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800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900113" indent="-442913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1254125" indent="-339725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703388" indent="-331788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2152650" indent="-3238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E6F0AD2-D45B-E8E7-2F98-CB7184C00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95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/>
          <p:cNvSpPr>
            <a:spLocks noGrp="1"/>
          </p:cNvSpPr>
          <p:nvPr>
            <p:ph type="pic" sz="quarter" idx="11"/>
          </p:nvPr>
        </p:nvSpPr>
        <p:spPr>
          <a:xfrm>
            <a:off x="5036820" y="969061"/>
            <a:ext cx="6124208" cy="472720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D3D3D"/>
                </a:solidFill>
              </a:defRPr>
            </a:lvl1pPr>
          </a:lstStyle>
          <a:p>
            <a:pPr lvl="0"/>
            <a:endParaRPr lang="pt-BR" noProof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1897449"/>
            <a:ext cx="3124335" cy="1575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3824" y="3639822"/>
            <a:ext cx="3122771" cy="157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6"/>
          </p:nvPr>
        </p:nvSpPr>
        <p:spPr>
          <a:xfrm>
            <a:off x="5036820" y="5771121"/>
            <a:ext cx="6124208" cy="2356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100" kern="1200" spc="-14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6422A7-1BED-AAC2-265D-9BBF62D7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79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CB3811-184D-C2AC-B00A-A37B036A2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1B0E1-BE24-E24F-9B0F-980466A5FC80}"/>
              </a:ext>
            </a:extLst>
          </p:cNvPr>
          <p:cNvSpPr/>
          <p:nvPr userDrawn="1"/>
        </p:nvSpPr>
        <p:spPr>
          <a:xfrm>
            <a:off x="1008063" y="2141538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06A39D-8FB7-AAC9-EC85-4EC382F74CB8}"/>
              </a:ext>
            </a:extLst>
          </p:cNvPr>
          <p:cNvSpPr/>
          <p:nvPr userDrawn="1"/>
        </p:nvSpPr>
        <p:spPr>
          <a:xfrm>
            <a:off x="1008063" y="4170363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F7E487-7559-BCBC-8F93-5BD465E3A99F}"/>
              </a:ext>
            </a:extLst>
          </p:cNvPr>
          <p:cNvSpPr/>
          <p:nvPr userDrawn="1"/>
        </p:nvSpPr>
        <p:spPr>
          <a:xfrm>
            <a:off x="5938838" y="2141538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408FD3-DF0A-FF5F-8254-F4CF2820F245}"/>
              </a:ext>
            </a:extLst>
          </p:cNvPr>
          <p:cNvSpPr/>
          <p:nvPr userDrawn="1"/>
        </p:nvSpPr>
        <p:spPr>
          <a:xfrm>
            <a:off x="5938838" y="4170363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Espaço Reservado para Texto 11"/>
          <p:cNvSpPr>
            <a:spLocks noGrp="1"/>
          </p:cNvSpPr>
          <p:nvPr>
            <p:ph type="body" sz="quarter" idx="16"/>
          </p:nvPr>
        </p:nvSpPr>
        <p:spPr>
          <a:xfrm>
            <a:off x="2342541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Texto 11"/>
          <p:cNvSpPr>
            <a:spLocks noGrp="1"/>
          </p:cNvSpPr>
          <p:nvPr>
            <p:ph type="body" sz="quarter" idx="17"/>
          </p:nvPr>
        </p:nvSpPr>
        <p:spPr>
          <a:xfrm>
            <a:off x="2342541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Texto 11"/>
          <p:cNvSpPr>
            <a:spLocks noGrp="1"/>
          </p:cNvSpPr>
          <p:nvPr>
            <p:ph type="body" sz="quarter" idx="18"/>
          </p:nvPr>
        </p:nvSpPr>
        <p:spPr>
          <a:xfrm>
            <a:off x="7272564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Espaço Reservado para Texto 11"/>
          <p:cNvSpPr>
            <a:spLocks noGrp="1"/>
          </p:cNvSpPr>
          <p:nvPr>
            <p:ph type="body" sz="quarter" idx="19"/>
          </p:nvPr>
        </p:nvSpPr>
        <p:spPr>
          <a:xfrm>
            <a:off x="7272564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Número de Slide 1">
            <a:extLst>
              <a:ext uri="{FF2B5EF4-FFF2-40B4-BE49-F238E27FC236}">
                <a16:creationId xmlns:a16="http://schemas.microsoft.com/office/drawing/2014/main" id="{F7D63C4C-A0F1-E846-67B0-10E7BC455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24" y="1398178"/>
            <a:ext cx="10364352" cy="4061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1A1FB0-332B-E3BD-4966-E7712433E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65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ALAVRA-CHAVE/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D336A4D-A655-10BE-C5DB-E13DD58BBA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938463"/>
            <a:ext cx="704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2579838" y="3767512"/>
            <a:ext cx="7627573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200" b="0" i="1">
                <a:solidFill>
                  <a:srgbClr val="51515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10"/>
          </p:nvPr>
        </p:nvSpPr>
        <p:spPr>
          <a:xfrm>
            <a:off x="2579838" y="2310197"/>
            <a:ext cx="7627573" cy="1291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80000"/>
              </a:lnSpc>
              <a:buNone/>
              <a:defRPr lang="pt-BR" sz="3600" b="1" i="0" kern="1200" dirty="0" smtClean="0">
                <a:solidFill>
                  <a:srgbClr val="51515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1AE50B80-98A7-FC0F-20DB-046078902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30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5341620" y="1689102"/>
            <a:ext cx="6342380" cy="423925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486155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5341621" y="558800"/>
            <a:ext cx="6342380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4861559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EDEF2A-9725-3295-DAF1-D0B4D95645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00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7330440" y="1689102"/>
            <a:ext cx="4353559" cy="424687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89609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7330441" y="558800"/>
            <a:ext cx="4353559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6896098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FB6989-CEF6-EF1C-FD35-DD3B23B8A3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80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3B77B415-8DF7-8F5E-6491-15DABC2E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F82605-6DD4-A422-D476-60BE0568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DB0B62-B048-677F-BC2A-127FB994D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EB9A-C775-4684-BA13-CA1F73C85196}" type="datetime1">
              <a:rPr lang="en-US" smtClean="0"/>
              <a:t>12/4/2023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D3373B-E774-170D-F8F0-1A86DA7D2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33839C25-F858-7BD5-4BDF-9B4C9B5EE4C9}"/>
              </a:ext>
            </a:extLst>
          </p:cNvPr>
          <p:cNvSpPr/>
          <p:nvPr userDrawn="1"/>
        </p:nvSpPr>
        <p:spPr>
          <a:xfrm>
            <a:off x="322263" y="6550025"/>
            <a:ext cx="10718800" cy="68263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 ker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027" name="Gráfico 1">
            <a:extLst>
              <a:ext uri="{FF2B5EF4-FFF2-40B4-BE49-F238E27FC236}">
                <a16:creationId xmlns:a16="http://schemas.microsoft.com/office/drawing/2014/main" id="{1644DF40-440C-C3AA-900E-F934369B56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DA60D2-6C80-E43A-F37E-532426315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571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DC073-AE74-4084-B804-5C52294C653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2AAD7050-05CD-37FB-9B50-5C4C9FBD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EFD85-91A2-3754-4DDB-88492460A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AE9B24-A850-1D79-0D55-1EE971FFB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582C-D13E-4562-8BC9-2B581F4C20D0}" type="datetime1">
              <a:rPr lang="en-US" smtClean="0"/>
              <a:t>12/4/2023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0705E0-DC7B-63D6-3581-5897F6D05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803" r:id="rId4"/>
    <p:sldLayoutId id="2147483798" r:id="rId5"/>
    <p:sldLayoutId id="2147483807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25B02F2D-D575-8C3B-4711-AC8504C7B75A}"/>
              </a:ext>
            </a:extLst>
          </p:cNvPr>
          <p:cNvSpPr/>
          <p:nvPr userDrawn="1"/>
        </p:nvSpPr>
        <p:spPr>
          <a:xfrm>
            <a:off x="5387975" y="6551613"/>
            <a:ext cx="5653088" cy="904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2051" name="Gráfico 3">
            <a:extLst>
              <a:ext uri="{FF2B5EF4-FFF2-40B4-BE49-F238E27FC236}">
                <a16:creationId xmlns:a16="http://schemas.microsoft.com/office/drawing/2014/main" id="{08E039B1-891F-589B-3086-3F99A67662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D8A7EF-A804-8B65-CF11-01EF4A08C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F72FCB66-7DD7-E7AA-5CF9-79E3CA49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B3C1B8-5F30-10BE-D23D-4B3F1218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9CE2047-D4DD-61B5-D94A-654E73CBE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500F-1452-4F4F-9F32-411CB62482CE}" type="datetime1">
              <a:rPr lang="en-US" smtClean="0"/>
              <a:t>12/4/2023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AE85B28-67C4-A448-55A0-08039C0B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73099266-8C25-BE9B-99CE-399D304D92B5}"/>
              </a:ext>
            </a:extLst>
          </p:cNvPr>
          <p:cNvSpPr/>
          <p:nvPr userDrawn="1"/>
        </p:nvSpPr>
        <p:spPr>
          <a:xfrm>
            <a:off x="7445375" y="6551613"/>
            <a:ext cx="3595688" cy="3063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3075" name="Gráfico 4">
            <a:extLst>
              <a:ext uri="{FF2B5EF4-FFF2-40B4-BE49-F238E27FC236}">
                <a16:creationId xmlns:a16="http://schemas.microsoft.com/office/drawing/2014/main" id="{FE8412D8-E6BF-0D21-3FD9-944E6D3B2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067845-95D2-FBA8-0A2D-73F2EEDE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081E0222-4EA2-E0AB-1C00-EB19C1D4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6071DB-F943-3334-B292-63FB0D9B8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1288DBA7-8135-8617-5489-94570B80F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186D8-AC1E-41EE-A6DC-5303865C1662}" type="datetime1">
              <a:rPr lang="en-US" smtClean="0"/>
              <a:t>12/4/2023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BD1AAD-BDEA-E01B-8156-D9B1BB637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215AD3F-86B5-A561-8A43-9E8245C5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3743" y="855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A7CD-85B6-495E-ABDD-47B21D2F8657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F94C16E7-C9D9-9E4A-6496-8B13D62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9FC514-2E70-2C29-EFDA-5740B3FA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159213-447A-169E-32EF-976106DE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E662E-050E-4A7D-9DE5-79A46029EA94}" type="datetime1">
              <a:rPr lang="en-US" smtClean="0"/>
              <a:t>12/4/2023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D3B-8362-85A1-AFCF-D81A89609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A8283D-2A44-0186-56CE-42BDD431C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2120" y="13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68D5-8BE0-400E-89A0-6FD5CFCF7835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567DBB26-39A7-C1C8-FC27-998853DE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A50DC-126B-513E-59F0-ACC1C5F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2E89D8-1C5C-6D80-2CA1-AAF4FE42F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FF9BB-45C3-4CE3-9D21-3A2DBFFD0D5F}" type="datetime1">
              <a:rPr lang="en-US" smtClean="0"/>
              <a:t>12/4/2023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0CEF44-2133-4554-6821-8272A12E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2FC46-6A2E-9756-F672-73EF8419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334780"/>
            <a:ext cx="4881493" cy="91819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Mestrando: Franchesco Sanches dos Santos</a:t>
            </a:r>
            <a:b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Orientador: Dr. Leandro dos Santos Coelho</a:t>
            </a:r>
            <a:b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Coorientadora: </a:t>
            </a:r>
            <a:r>
              <a:rPr lang="pt-BR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pt-B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ª</a:t>
            </a:r>
            <a:r>
              <a:rPr lang="pt-BR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Viviana Cocco Mariani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AB0D7E-6996-6088-364E-F6E90A0FEB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9622" y="2172931"/>
            <a:ext cx="6987782" cy="2090737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R="0" algn="ctr">
              <a:spcBef>
                <a:spcPts val="800"/>
              </a:spcBef>
              <a:defRPr/>
            </a:pPr>
            <a:r>
              <a:rPr lang="pt-BR" alt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de Previsão de Séries Temporais Aplicados a um </a:t>
            </a:r>
          </a:p>
          <a:p>
            <a:pPr marR="0" algn="ctr">
              <a:spcBef>
                <a:spcPts val="800"/>
              </a:spcBef>
              <a:defRPr/>
            </a:pPr>
            <a:r>
              <a:rPr lang="pt-BR" alt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Sistema de </a:t>
            </a:r>
          </a:p>
          <a:p>
            <a:pPr marR="0" algn="ctr">
              <a:spcBef>
                <a:spcPts val="800"/>
              </a:spcBef>
              <a:defRPr/>
            </a:pPr>
            <a:r>
              <a:rPr lang="pt-BR" alt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Abastecimento de Água</a:t>
            </a:r>
          </a:p>
        </p:txBody>
      </p:sp>
      <p:sp>
        <p:nvSpPr>
          <p:cNvPr id="12292" name="Espaço Reservado para Texto 3">
            <a:extLst>
              <a:ext uri="{FF2B5EF4-FFF2-40B4-BE49-F238E27FC236}">
                <a16:creationId xmlns:a16="http://schemas.microsoft.com/office/drawing/2014/main" id="{DBFC15A6-F5F4-513E-9BFE-C97568FB340E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00636" y="105629"/>
            <a:ext cx="7109011" cy="996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7938" defTabSz="641350"/>
            <a:r>
              <a:rPr lang="pt-BR" alt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Pontifícia Universidade Católica do Paraná (PUC-PR)</a:t>
            </a:r>
          </a:p>
          <a:p>
            <a:pPr marL="7938" defTabSz="641350"/>
            <a:r>
              <a:rPr lang="pt-BR" alt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de Produção e Sistemas (PPGEPS)</a:t>
            </a:r>
            <a:endParaRPr alt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99270" y="179582"/>
            <a:ext cx="7626350" cy="6715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</a:t>
            </a:r>
            <a:r>
              <a:rPr lang="pt-BR" sz="3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Clássicos de Previsão</a:t>
            </a:r>
            <a:endParaRPr sz="3200"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10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B702DB-322E-C7B1-D853-A020C66E182E}"/>
              </a:ext>
            </a:extLst>
          </p:cNvPr>
          <p:cNvSpPr txBox="1">
            <a:spLocks/>
          </p:cNvSpPr>
          <p:nvPr/>
        </p:nvSpPr>
        <p:spPr>
          <a:xfrm>
            <a:off x="1577181" y="1096538"/>
            <a:ext cx="10141207" cy="543618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(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Modelo que utiliza observações passadas da própria série temporal para fazer previsões.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 (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Exogenous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Inclui variáveis externas (exógenas) além das observações passadas para previsões.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(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Modelo que usa a média móvel das observações passadas para prever valores futuros.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ARMA (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Moving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Combinação de modelos AR e MA para capturar tanto a dependência autorregressiva quanto a média móvel.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99270" y="179582"/>
            <a:ext cx="7626350" cy="6715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</a:t>
            </a:r>
            <a:r>
              <a:rPr lang="pt-BR" sz="3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Clássicos de Previsão</a:t>
            </a:r>
            <a:endParaRPr sz="3200"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11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B702DB-322E-C7B1-D853-A020C66E182E}"/>
              </a:ext>
            </a:extLst>
          </p:cNvPr>
          <p:cNvSpPr txBox="1">
            <a:spLocks/>
          </p:cNvSpPr>
          <p:nvPr/>
        </p:nvSpPr>
        <p:spPr>
          <a:xfrm>
            <a:off x="1577181" y="937693"/>
            <a:ext cx="10029411" cy="538246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(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Incorpora diferenciação para tornar a série temporal estacionária antes de aplicar modelos ARMA.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 (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Extensão do ARIMA que considera sazonalidade na série temporal.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ARIMAX (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Exogenous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Incorpora variáveis exógenas além da diferenciação e média móvel.</a:t>
            </a:r>
          </a:p>
          <a:p>
            <a:pPr marL="285750" indent="-28575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SARIMAX (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Exogenous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Incorpora sazonalidade e variáveis exógenas para modelagem mais completa.</a:t>
            </a:r>
          </a:p>
        </p:txBody>
      </p:sp>
    </p:spTree>
    <p:extLst>
      <p:ext uri="{BB962C8B-B14F-4D97-AF65-F5344CB8AC3E}">
        <p14:creationId xmlns:p14="http://schemas.microsoft.com/office/powerpoint/2010/main" val="184130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45871" y="224312"/>
            <a:ext cx="7944966" cy="64657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 de Aprendizado de Máquina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60EE9862-1C79-710B-6A6A-6935F22A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871" y="1295952"/>
            <a:ext cx="10069132" cy="4923584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 - Para previsão de séries temporais com sazonalidade e tendências.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Regressão Linear - Modelo simples que assume relação linear entre variáveis.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Árvore de Decisão - Divide dados em subconjuntos com base em características.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Floresta Aleatória - Conjunto de árvores de decisão para reduzir </a:t>
            </a:r>
            <a:r>
              <a:rPr lang="pt-BR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- Constrói árvores sequencialmente corrigindo erros anteriores.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 - Implementação eficiente de </a:t>
            </a:r>
            <a:r>
              <a:rPr lang="pt-BR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pt-B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boosting</a:t>
            </a: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grandes conjuntos de dados.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4344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15810" y="115168"/>
            <a:ext cx="7038641" cy="6715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Redes Neurais Artificiais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13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4260D3-941B-35E4-B4F8-C90CB9A338A0}"/>
              </a:ext>
            </a:extLst>
          </p:cNvPr>
          <p:cNvSpPr txBox="1"/>
          <p:nvPr/>
        </p:nvSpPr>
        <p:spPr>
          <a:xfrm>
            <a:off x="1178146" y="1101922"/>
            <a:ext cx="10467182" cy="257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(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uma rede neural organizada em camadas hierárquicas, onde 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uma camada alimentam a próxima.</a:t>
            </a:r>
          </a:p>
          <a:p>
            <a:pPr marL="457200" indent="-45720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(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uma rede neural que utiliza sua própria saída anterior como entrada, sendo eficaz para modelar dados sequenciais, como séries temporais.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CACAFD6F-48D7-FF89-74BE-CA9F9ABF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10" y="3689039"/>
            <a:ext cx="4097239" cy="2582272"/>
          </a:xfrm>
          <a:prstGeom prst="rect">
            <a:avLst/>
          </a:prstGeom>
        </p:spPr>
      </p:pic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677FCFA5-5C32-187D-5CC6-2873209CE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31" y="4123248"/>
            <a:ext cx="5649497" cy="18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9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15811" y="115168"/>
            <a:ext cx="6715172" cy="6715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Aprendizado Profundo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14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4260D3-941B-35E4-B4F8-C90CB9A338A0}"/>
              </a:ext>
            </a:extLst>
          </p:cNvPr>
          <p:cNvSpPr txBox="1"/>
          <p:nvPr/>
        </p:nvSpPr>
        <p:spPr>
          <a:xfrm>
            <a:off x="1935738" y="1295952"/>
            <a:ext cx="8980791" cy="2062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(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Short-</a:t>
            </a:r>
            <a:r>
              <a:rPr lang="pt-BR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mais complexo com três portões (entrada, esquecimento e saída). </a:t>
            </a:r>
          </a:p>
          <a:p>
            <a:pPr marL="457200" indent="-45720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Recurrent Unit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mais simples, com apenas dois portões (atualização e redefinição).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13039A26-4929-2D77-2F74-01E91BCC6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7"/>
          <a:stretch/>
        </p:blipFill>
        <p:spPr>
          <a:xfrm>
            <a:off x="2060917" y="3560209"/>
            <a:ext cx="8070166" cy="2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568587" y="115168"/>
            <a:ext cx="5956475" cy="6715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 Neural </a:t>
            </a:r>
            <a:r>
              <a:rPr dirty="0" err="1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Convolucional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15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9878C9-787C-B11A-CB81-D7E543089371}"/>
              </a:ext>
            </a:extLst>
          </p:cNvPr>
          <p:cNvSpPr txBox="1"/>
          <p:nvPr/>
        </p:nvSpPr>
        <p:spPr>
          <a:xfrm>
            <a:off x="1568587" y="1475132"/>
            <a:ext cx="10175485" cy="15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9200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Rede Neural </a:t>
            </a: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Convolucional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(CNN) são utilizadas para análise de séries temporais, sendo tratadas como imagens unidimensionais. Elas são eficazes na identificação de padrões complexos ao longo do tempo.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0F332567-D031-7032-E4F3-50172DFCD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10" y="3429000"/>
            <a:ext cx="7821638" cy="33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8810" y="215899"/>
            <a:ext cx="11368763" cy="64766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Correlação de Pearson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16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7" name="Imagem 6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6381C58F-533F-BDF7-7BD9-DC63990D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79" y="1166343"/>
            <a:ext cx="5371040" cy="45253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C9973B-86A0-0B62-C461-37D1F1F62762}"/>
              </a:ext>
            </a:extLst>
          </p:cNvPr>
          <p:cNvSpPr txBox="1"/>
          <p:nvPr/>
        </p:nvSpPr>
        <p:spPr>
          <a:xfrm>
            <a:off x="966828" y="5994435"/>
            <a:ext cx="9772726" cy="47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Bombas de sucção (B1, B2 e B3), Nível do Reservatório (Câmara 1) LT01 (m</a:t>
            </a:r>
            <a:r>
              <a:rPr lang="pt-BR" sz="12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, Vazão de entrada (FT01) (m</a:t>
            </a:r>
            <a:r>
              <a:rPr lang="pt-BR" sz="12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/h), Vazão de gravidade (FT02) (m</a:t>
            </a:r>
            <a:r>
              <a:rPr lang="pt-BR" sz="12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/h), Vazão de recalque (FT03) (m</a:t>
            </a:r>
            <a:r>
              <a:rPr lang="pt-BR" sz="12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/h) FT – </a:t>
            </a:r>
            <a:r>
              <a:rPr lang="pt-BR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flow</a:t>
            </a:r>
            <a:r>
              <a:rPr lang="pt-BR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transmitter</a:t>
            </a:r>
            <a:r>
              <a:rPr lang="pt-BR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Pressão de Sucção (PT01SU) (</a:t>
            </a:r>
            <a:r>
              <a:rPr lang="pt-BR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mca</a:t>
            </a:r>
            <a:r>
              <a:rPr lang="pt-BR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Pressão de Recalque (PT02RBAL) (</a:t>
            </a:r>
            <a:r>
              <a:rPr lang="pt-BR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mca</a:t>
            </a:r>
            <a:r>
              <a:rPr lang="pt-BR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pt-BR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Recalque Bairro Alto</a:t>
            </a:r>
            <a:endParaRPr lang="pt-B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3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8810" y="215899"/>
            <a:ext cx="11368763" cy="64766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Parâmetros dos Modelos Clássicos Estatísticos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17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73DE88B-1ABC-FAC4-39D3-0D62871E3016}"/>
              </a:ext>
            </a:extLst>
          </p:cNvPr>
          <p:cNvGraphicFramePr>
            <a:graphicFrameLocks noGrp="1"/>
          </p:cNvGraphicFramePr>
          <p:nvPr/>
        </p:nvGraphicFramePr>
        <p:xfrm>
          <a:off x="2503290" y="1046126"/>
          <a:ext cx="762544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7929">
                  <a:extLst>
                    <a:ext uri="{9D8B030D-6E8A-4147-A177-3AD203B41FA5}">
                      <a16:colId xmlns:a16="http://schemas.microsoft.com/office/drawing/2014/main" val="127411559"/>
                    </a:ext>
                  </a:extLst>
                </a:gridCol>
                <a:gridCol w="4187519">
                  <a:extLst>
                    <a:ext uri="{9D8B030D-6E8A-4147-A177-3AD203B41FA5}">
                      <a16:colId xmlns:a16="http://schemas.microsoft.com/office/drawing/2014/main" val="3583447439"/>
                    </a:ext>
                  </a:extLst>
                </a:gridCol>
              </a:tblGrid>
              <a:tr h="277937">
                <a:tc>
                  <a:txBody>
                    <a:bodyPr/>
                    <a:lstStyle/>
                    <a:p>
                      <a:pPr algn="l"/>
                      <a:r>
                        <a:rPr lang="pt-B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Parâmetros Utilizados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988981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AR(p)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796935355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ARX(p)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410822157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MA(q)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360254100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ARMA(p, q)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7, q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610647813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ARIMA(p, d, q)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7, d = 1, q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619942978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pt-B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ARIMAX(p, d, q)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7, d = 1, q = 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724873222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SARIMA(p, d, q)(P, D, Q)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7, d = 1, q = 7, P = 2, D = 1, Q = 1, M = 12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904328966"/>
                  </a:ext>
                </a:extLst>
              </a:tr>
              <a:tr h="427595">
                <a:tc>
                  <a:txBody>
                    <a:bodyPr/>
                    <a:lstStyle/>
                    <a:p>
                      <a:pPr algn="l"/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SARIMAX(p, d, q)(P, D, Q, M)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7, d = 1, q = 7, P = 2, D = 1, Q = 1, M = 12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912562550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E7AE1E17-A06D-2266-5776-F2F5C9E83F42}"/>
              </a:ext>
            </a:extLst>
          </p:cNvPr>
          <p:cNvSpPr txBox="1"/>
          <p:nvPr/>
        </p:nvSpPr>
        <p:spPr>
          <a:xfrm>
            <a:off x="1406389" y="5953088"/>
            <a:ext cx="9819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- ordem autorregressão, d - diferença de tendência, q - ordem média móvel, P - ordem autorregressão sazonal, D - diferença sazonal, Q - ordem média móvel sazonal, M - período sazonal</a:t>
            </a:r>
          </a:p>
        </p:txBody>
      </p:sp>
    </p:spTree>
    <p:extLst>
      <p:ext uri="{BB962C8B-B14F-4D97-AF65-F5344CB8AC3E}">
        <p14:creationId xmlns:p14="http://schemas.microsoft.com/office/powerpoint/2010/main" val="155849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8235" y="398463"/>
            <a:ext cx="11295529" cy="1168988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</a:t>
            </a:r>
            <a:r>
              <a:rPr lang="pt-BR" b="1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Hiperparâmetros dos Modelos de Aprendizado de Máquina</a:t>
            </a:r>
            <a:endParaRPr lang="pt-BR"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18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73DE88B-1ABC-FAC4-39D3-0D62871E3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696562"/>
              </p:ext>
            </p:extLst>
          </p:nvPr>
        </p:nvGraphicFramePr>
        <p:xfrm>
          <a:off x="2994252" y="2237590"/>
          <a:ext cx="635244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65">
                  <a:extLst>
                    <a:ext uri="{9D8B030D-6E8A-4147-A177-3AD203B41FA5}">
                      <a16:colId xmlns:a16="http://schemas.microsoft.com/office/drawing/2014/main" val="127411559"/>
                    </a:ext>
                  </a:extLst>
                </a:gridCol>
                <a:gridCol w="1533378">
                  <a:extLst>
                    <a:ext uri="{9D8B030D-6E8A-4147-A177-3AD203B41FA5}">
                      <a16:colId xmlns:a16="http://schemas.microsoft.com/office/drawing/2014/main" val="358344743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97025787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val="2453995894"/>
                    </a:ext>
                  </a:extLst>
                </a:gridCol>
                <a:gridCol w="729906">
                  <a:extLst>
                    <a:ext uri="{9D8B030D-6E8A-4147-A177-3AD203B41FA5}">
                      <a16:colId xmlns:a16="http://schemas.microsoft.com/office/drawing/2014/main" val="3988863691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3475508986"/>
                    </a:ext>
                  </a:extLst>
                </a:gridCol>
              </a:tblGrid>
              <a:tr h="251906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988981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503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0,034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796935355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0,014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410822157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 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360254100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 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610647813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A6231858-EAD7-300E-1691-380DC76B6790}"/>
              </a:ext>
            </a:extLst>
          </p:cNvPr>
          <p:cNvSpPr txBox="1"/>
          <p:nvPr/>
        </p:nvSpPr>
        <p:spPr>
          <a:xfrm>
            <a:off x="1388557" y="5899458"/>
            <a:ext cx="9563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eXtreme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Boosting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Gradient Boosting Machine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RF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DT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2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3309" y="313764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Hiperparâmetros das Redes Neurais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19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73DE88B-1ABC-FAC4-39D3-0D62871E3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04775"/>
              </p:ext>
            </p:extLst>
          </p:nvPr>
        </p:nvGraphicFramePr>
        <p:xfrm>
          <a:off x="1255059" y="1635679"/>
          <a:ext cx="9883454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690">
                  <a:extLst>
                    <a:ext uri="{9D8B030D-6E8A-4147-A177-3AD203B41FA5}">
                      <a16:colId xmlns:a16="http://schemas.microsoft.com/office/drawing/2014/main" val="127411559"/>
                    </a:ext>
                  </a:extLst>
                </a:gridCol>
                <a:gridCol w="1349009">
                  <a:extLst>
                    <a:ext uri="{9D8B030D-6E8A-4147-A177-3AD203B41FA5}">
                      <a16:colId xmlns:a16="http://schemas.microsoft.com/office/drawing/2014/main" val="3583447439"/>
                    </a:ext>
                  </a:extLst>
                </a:gridCol>
                <a:gridCol w="1746286">
                  <a:extLst>
                    <a:ext uri="{9D8B030D-6E8A-4147-A177-3AD203B41FA5}">
                      <a16:colId xmlns:a16="http://schemas.microsoft.com/office/drawing/2014/main" val="2453995894"/>
                    </a:ext>
                  </a:extLst>
                </a:gridCol>
                <a:gridCol w="2098017">
                  <a:extLst>
                    <a:ext uri="{9D8B030D-6E8A-4147-A177-3AD203B41FA5}">
                      <a16:colId xmlns:a16="http://schemas.microsoft.com/office/drawing/2014/main" val="3988863691"/>
                    </a:ext>
                  </a:extLst>
                </a:gridCol>
                <a:gridCol w="2713452">
                  <a:extLst>
                    <a:ext uri="{9D8B030D-6E8A-4147-A177-3AD203B41FA5}">
                      <a16:colId xmlns:a16="http://schemas.microsoft.com/office/drawing/2014/main" val="776921718"/>
                    </a:ext>
                  </a:extLst>
                </a:gridCol>
              </a:tblGrid>
              <a:tr h="479642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Tamanho do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Épocas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Dropout/</a:t>
                      </a:r>
                      <a:b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988981"/>
                  </a:ext>
                </a:extLst>
              </a:tr>
              <a:tr h="433962"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796935355"/>
                  </a:ext>
                </a:extLst>
              </a:tr>
              <a:tr h="433962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GRU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410822157"/>
                  </a:ext>
                </a:extLst>
              </a:tr>
              <a:tr h="433962"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0,0008612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610647813"/>
                  </a:ext>
                </a:extLst>
              </a:tr>
              <a:tr h="433962">
                <a:tc>
                  <a:txBody>
                    <a:bodyPr/>
                    <a:lstStyle/>
                    <a:p>
                      <a:pPr algn="l"/>
                      <a:r>
                        <a:rPr lang="pt-BR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0,2799; 0,00052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619942978"/>
                  </a:ext>
                </a:extLst>
              </a:tr>
              <a:tr h="433962"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0,4135, 0,0004057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72487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4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19" y="2197191"/>
            <a:ext cx="11012557" cy="2229402"/>
          </a:xfrm>
          <a:noFill/>
          <a:ln>
            <a:noFill/>
          </a:ln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pesquisa é </a:t>
            </a: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motivada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pela situação crítica de abastecimento de água em Curitiba e região metropolitana, onde ocorreu um rodízio de abastecimento com apenas 27,96% da capacidade dos reservatórios, apesar de uma precipitação anual superior à média. (VASCONCELOS, 2020)¹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172278"/>
            <a:ext cx="10366375" cy="1434273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E5241B-6216-7C36-DFBE-EF6192BE7926}"/>
              </a:ext>
            </a:extLst>
          </p:cNvPr>
          <p:cNvSpPr txBox="1"/>
          <p:nvPr/>
        </p:nvSpPr>
        <p:spPr>
          <a:xfrm>
            <a:off x="378237" y="5634682"/>
            <a:ext cx="1068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¹VASCONCELOS, F.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Falta d'água em Curitiba e região metropolitana não É culpa só da estiagem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2020. Disponível em: &lt;https://www.brasildefato.com.br/2020/11/03/falta-d-agua-em-curitiba-e-regiao-metropolitana-nao-e-culpa-so-da-estiagem&gt;.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Teste de Significância 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20</a:t>
            </a:fld>
            <a:endParaRPr lang="pt-B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4F745BAC-2150-7322-F08A-4CFDFE688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2260" y="1689100"/>
                <a:ext cx="10705999" cy="4725767"/>
              </a:xfrm>
            </p:spPr>
            <p:txBody>
              <a:bodyPr/>
              <a:lstStyle/>
              <a:p>
                <a:pPr algn="just"/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testes de Friedman e Nemenyi comparam modelos de previsão. 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pt-B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maior que o valor crítico, há diferenças significativas. O procedimento com </a:t>
                </a:r>
                <a:r>
                  <a:rPr lang="pt-BR" sz="24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Critical</a:t>
                </a:r>
                <a:r>
                  <a:rPr lang="pt-BR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4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Difference</a:t>
                </a:r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(CD) analisa a importância entre pares de modelos.</a:t>
                </a:r>
              </a:p>
              <a:p>
                <a:pPr marL="0" indent="0" algn="just">
                  <a:buNone/>
                </a:pPr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𝐶𝐷</m:t>
                    </m:r>
                    <m:r>
                      <a:rPr lang="pt-B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pt-BR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pt-BR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pt-B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pt-B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 equação do CD,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representa o valor crítico obtido,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o número de classificadores e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o número total de amostras.</a:t>
                </a:r>
              </a:p>
            </p:txBody>
          </p:sp>
        </mc:Choice>
        <mc:Fallback xmlns="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4F745BAC-2150-7322-F08A-4CFDFE688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260" y="1689100"/>
                <a:ext cx="10705999" cy="4725767"/>
              </a:xfrm>
              <a:blipFill>
                <a:blip r:embed="rId2"/>
                <a:stretch>
                  <a:fillRect l="-797" r="-8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83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Teste de Significância 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F745BAC-2150-7322-F08A-4CFDFE68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60" y="1689101"/>
            <a:ext cx="10705999" cy="4361268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teste de Friedman, com um valor de estatística de teste de 105.016 e um valor de p</a:t>
            </a:r>
            <a:r>
              <a:rPr lang="pt-B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indica que existem evidências estatísticas sugerindo.</a:t>
            </a:r>
          </a:p>
          <a:p>
            <a:pPr algn="just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modelo que tem o menor valor de p entre esses modelos é MA relacionado com RF, com um valor de 0,097, o que significa que os dois modelos têm diferença estatisticamente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175713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1368474"/>
          </a:xfrm>
        </p:spPr>
        <p:txBody>
          <a:bodyPr/>
          <a:lstStyle/>
          <a:p>
            <a:pPr algn="ctr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Teste de significância Nemenyi dos Modelos LSTM, GRU, RNN, CNN, MLP e Prophet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F745BAC-2150-7322-F08A-4CFDFE68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60" y="1689101"/>
            <a:ext cx="10544634" cy="4361268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teste de Friedman, a estatística de teste mostrou um valor de 19,117, enquanto o valor de p foi calculado como 0,0018. Devido a esses valores baixos, o resultado da correlação desse teste não indica tanta evidência estatística.</a:t>
            </a:r>
          </a:p>
        </p:txBody>
      </p:sp>
    </p:spTree>
    <p:extLst>
      <p:ext uri="{BB962C8B-B14F-4D97-AF65-F5344CB8AC3E}">
        <p14:creationId xmlns:p14="http://schemas.microsoft.com/office/powerpoint/2010/main" val="27461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Decomposição STL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23</a:t>
            </a:fld>
            <a:endParaRPr lang="pt-BR"/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50A75ED9-B584-2F31-79CE-72678A90C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69" y="1446921"/>
            <a:ext cx="6411261" cy="51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5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dos Modelos ARIMA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D442D7B4-2000-76BD-9757-D92E9748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29" y="1866718"/>
            <a:ext cx="7273742" cy="43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81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dos Modelos ARIMA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25</a:t>
            </a:fld>
            <a:endParaRPr lang="pt-BR"/>
          </a:p>
        </p:txBody>
      </p:sp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38DB7E43-DBE7-ECC0-9990-96DFFCD2F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15" y="1779131"/>
            <a:ext cx="7432369" cy="44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65A2D19-A4F4-5650-77E1-17278EE619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8748" y="1911012"/>
          <a:ext cx="91260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024">
                  <a:extLst>
                    <a:ext uri="{9D8B030D-6E8A-4147-A177-3AD203B41FA5}">
                      <a16:colId xmlns:a16="http://schemas.microsoft.com/office/drawing/2014/main" val="2037440888"/>
                    </a:ext>
                  </a:extLst>
                </a:gridCol>
                <a:gridCol w="3064951">
                  <a:extLst>
                    <a:ext uri="{9D8B030D-6E8A-4147-A177-3AD203B41FA5}">
                      <a16:colId xmlns:a16="http://schemas.microsoft.com/office/drawing/2014/main" val="3879795944"/>
                    </a:ext>
                  </a:extLst>
                </a:gridCol>
                <a:gridCol w="3019096">
                  <a:extLst>
                    <a:ext uri="{9D8B030D-6E8A-4147-A177-3AD203B41FA5}">
                      <a16:colId xmlns:a16="http://schemas.microsoft.com/office/drawing/2014/main" val="2272231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Estatística de Teste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Valor de 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547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48,87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282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49,432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4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57,629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15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866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8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08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70,458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00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5984970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Teste Ljung-Box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9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dos Modelos de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Aprendizado de Máquina</a:t>
            </a:r>
            <a:endParaRPr lang="pt-BR"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27</a:t>
            </a:fld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4847609B-4F79-623E-7C43-033868EA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96" y="1744393"/>
            <a:ext cx="7470207" cy="44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2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Prophet 24 Passos à Frente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974AB1E-E952-AFD1-BFF6-87E110059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79" y="2166425"/>
            <a:ext cx="8682842" cy="33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0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RNN de 1, 6, 12, 24 passos à frente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29</a:t>
            </a:fld>
            <a:endParaRPr lang="pt-BR"/>
          </a:p>
        </p:txBody>
      </p:sp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1CA2F145-4810-13FB-7993-114A3841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00" y="2257203"/>
            <a:ext cx="8992000" cy="34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19" y="2197191"/>
            <a:ext cx="11012557" cy="2229402"/>
          </a:xfrm>
          <a:noFill/>
          <a:ln>
            <a:noFill/>
          </a:ln>
        </p:spPr>
        <p:txBody>
          <a:bodyPr/>
          <a:lstStyle/>
          <a:p>
            <a:pPr algn="just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estudo avalia modelos de previsão de séries temporais para a demanda d’água, integrando técnicas estatísticas e de aprendizado de máquina, visando proporcionar uma gestão eficiente e sustentável dos recursos hídricos.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172278"/>
            <a:ext cx="10366375" cy="1434273"/>
          </a:xfrm>
        </p:spPr>
        <p:txBody>
          <a:bodyPr/>
          <a:lstStyle/>
          <a:p>
            <a:pPr defTabSz="91440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pt-BR" sz="3600" kern="1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 Geral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88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CNN de 1, 6, 12, 24 passos à frente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30</a:t>
            </a:fld>
            <a:endParaRPr lang="pt-BR"/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EFEFC7A1-9C61-4032-8F8F-ABC2A396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15" y="2326790"/>
            <a:ext cx="8988570" cy="35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39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33337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dos Modelos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31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4EFDAD18-08A5-7391-3F45-21504F25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6" y="908044"/>
            <a:ext cx="7445526" cy="2520956"/>
          </a:xfrm>
          <a:prstGeom prst="rect">
            <a:avLst/>
          </a:prstGeom>
        </p:spPr>
      </p:pic>
      <p:pic>
        <p:nvPicPr>
          <p:cNvPr id="8" name="Imagem 7" descr="Uma imagem contendo Gráfico&#10;&#10;Descrição gerada automaticamente">
            <a:extLst>
              <a:ext uri="{FF2B5EF4-FFF2-40B4-BE49-F238E27FC236}">
                <a16:creationId xmlns:a16="http://schemas.microsoft.com/office/drawing/2014/main" id="{2AC35BBB-182B-7375-A365-80B7513B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5" y="3429000"/>
            <a:ext cx="7445525" cy="25209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7656E7-8062-425B-D875-133365CB836B}"/>
              </a:ext>
            </a:extLst>
          </p:cNvPr>
          <p:cNvSpPr txBox="1"/>
          <p:nvPr/>
        </p:nvSpPr>
        <p:spPr>
          <a:xfrm>
            <a:off x="1772529" y="6147582"/>
            <a:ext cx="700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o termo científico para exemplos que estão fora da faixa normal</a:t>
            </a:r>
          </a:p>
        </p:txBody>
      </p:sp>
    </p:spTree>
    <p:extLst>
      <p:ext uri="{BB962C8B-B14F-4D97-AF65-F5344CB8AC3E}">
        <p14:creationId xmlns:p14="http://schemas.microsoft.com/office/powerpoint/2010/main" val="167946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Métricas Estatísticas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32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66353-6A69-0BA2-388B-FF733262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271" y="1920240"/>
            <a:ext cx="10638693" cy="2107028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Erro Percentual Absoluto Médio Simétrico (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sMAPE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é sensível a valores extremos nos dados. Se houver valores discrepantes que não representem a tendência geral, eles podem influenciar significativamente a métrica. O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sMAPE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dado por: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ADBFE4-D70D-E833-3A42-A704A2BDCA29}"/>
                  </a:ext>
                </a:extLst>
              </p:cNvPr>
              <p:cNvSpPr txBox="1"/>
              <p:nvPr/>
            </p:nvSpPr>
            <p:spPr>
              <a:xfrm>
                <a:off x="3060068" y="4027268"/>
                <a:ext cx="455676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𝑠𝑀𝐴𝑃𝐸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2|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×100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ADBFE4-D70D-E833-3A42-A704A2BD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068" y="4027268"/>
                <a:ext cx="4556760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19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Métricas Estatísticas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33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66353-6A69-0BA2-388B-FF733262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1993900"/>
            <a:ext cx="10463399" cy="287019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Erro Absoluto Médio (MAE) é utilizado como uma métrica para avaliar o desempenho de modelos de previsão. Em vez de calcular a média das diferenças entre os valores reais e previstos, o MAE calcula a média dos valores absolutos dessas diferenças, garantindo que os erros positivos e negativos não se anulem. A equação do MAE é dada por: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4CB45FE-9C75-9791-F0BB-726EA95B7274}"/>
                  </a:ext>
                </a:extLst>
              </p:cNvPr>
              <p:cNvSpPr txBox="1"/>
              <p:nvPr/>
            </p:nvSpPr>
            <p:spPr>
              <a:xfrm>
                <a:off x="3146027" y="4735092"/>
                <a:ext cx="2906630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4CB45FE-9C75-9791-F0BB-726EA95B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027" y="4735092"/>
                <a:ext cx="2906630" cy="894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56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6978" y="215899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Métricas Estatísticas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34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66353-6A69-0BA2-388B-FF733262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1" y="1606551"/>
            <a:ext cx="10812193" cy="2332111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RRMSE é uma variante do RMSE. 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erro quadrático médio (RMSE) é uma medida de erro quadrático médio relativo que foi escalado em relação ao valor real e depois normalizado pelo valor da raiz quadrada média.  </a:t>
            </a: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7D3D65-ABB9-D2EF-91FA-98ACCFA81BC6}"/>
                  </a:ext>
                </a:extLst>
              </p:cNvPr>
              <p:cNvSpPr txBox="1"/>
              <p:nvPr/>
            </p:nvSpPr>
            <p:spPr>
              <a:xfrm>
                <a:off x="3831361" y="3911692"/>
                <a:ext cx="3793411" cy="1060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pt-BR" sz="2800" i="1" smtClean="0">
                        <a:latin typeface="Cambria Math" panose="02040503050406030204" pitchFamily="18" charset="0"/>
                      </a:rPr>
                      <m:t>𝑅𝑅𝑀𝑆𝐸</m:t>
                    </m:r>
                    <m:r>
                      <a:rPr lang="pt-B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nary>
                          <m:naryPr>
                            <m:chr m:val="∑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7D3D65-ABB9-D2EF-91FA-98ACCFA8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61" y="3911692"/>
                <a:ext cx="3793411" cy="1060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19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24514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dos Modelos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A7CA7D-A6FA-F27E-BAC4-3A5A7E874C66}"/>
              </a:ext>
            </a:extLst>
          </p:cNvPr>
          <p:cNvSpPr txBox="1"/>
          <p:nvPr/>
        </p:nvSpPr>
        <p:spPr>
          <a:xfrm>
            <a:off x="403412" y="5209487"/>
            <a:ext cx="9905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- AR, B - ARX, C - MA, D - ARMA, E - ARIMA, F - SARIMA, G - ARIMAX, H - SARIMAX, I - DT, J - RF, K - XGBoost, L - LightGBM, M - LSTM, N - GRU, O - Prophet, P - RNN, R - CNN, S - MLP.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0EA5BB2-2F79-6306-4A5E-75839E9EE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9748"/>
              </p:ext>
            </p:extLst>
          </p:nvPr>
        </p:nvGraphicFramePr>
        <p:xfrm>
          <a:off x="403412" y="1472757"/>
          <a:ext cx="11340353" cy="365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348">
                  <a:extLst>
                    <a:ext uri="{9D8B030D-6E8A-4147-A177-3AD203B41FA5}">
                      <a16:colId xmlns:a16="http://schemas.microsoft.com/office/drawing/2014/main" val="2384393214"/>
                    </a:ext>
                  </a:extLst>
                </a:gridCol>
                <a:gridCol w="789188">
                  <a:extLst>
                    <a:ext uri="{9D8B030D-6E8A-4147-A177-3AD203B41FA5}">
                      <a16:colId xmlns:a16="http://schemas.microsoft.com/office/drawing/2014/main" val="3538980827"/>
                    </a:ext>
                  </a:extLst>
                </a:gridCol>
                <a:gridCol w="515388">
                  <a:extLst>
                    <a:ext uri="{9D8B030D-6E8A-4147-A177-3AD203B41FA5}">
                      <a16:colId xmlns:a16="http://schemas.microsoft.com/office/drawing/2014/main" val="1578628314"/>
                    </a:ext>
                  </a:extLst>
                </a:gridCol>
                <a:gridCol w="483177">
                  <a:extLst>
                    <a:ext uri="{9D8B030D-6E8A-4147-A177-3AD203B41FA5}">
                      <a16:colId xmlns:a16="http://schemas.microsoft.com/office/drawing/2014/main" val="305769662"/>
                    </a:ext>
                  </a:extLst>
                </a:gridCol>
                <a:gridCol w="612024">
                  <a:extLst>
                    <a:ext uri="{9D8B030D-6E8A-4147-A177-3AD203B41FA5}">
                      <a16:colId xmlns:a16="http://schemas.microsoft.com/office/drawing/2014/main" val="2305902697"/>
                    </a:ext>
                  </a:extLst>
                </a:gridCol>
                <a:gridCol w="579810">
                  <a:extLst>
                    <a:ext uri="{9D8B030D-6E8A-4147-A177-3AD203B41FA5}">
                      <a16:colId xmlns:a16="http://schemas.microsoft.com/office/drawing/2014/main" val="1476450814"/>
                    </a:ext>
                  </a:extLst>
                </a:gridCol>
                <a:gridCol w="450965">
                  <a:extLst>
                    <a:ext uri="{9D8B030D-6E8A-4147-A177-3AD203B41FA5}">
                      <a16:colId xmlns:a16="http://schemas.microsoft.com/office/drawing/2014/main" val="693343349"/>
                    </a:ext>
                  </a:extLst>
                </a:gridCol>
                <a:gridCol w="450964">
                  <a:extLst>
                    <a:ext uri="{9D8B030D-6E8A-4147-A177-3AD203B41FA5}">
                      <a16:colId xmlns:a16="http://schemas.microsoft.com/office/drawing/2014/main" val="2547599952"/>
                    </a:ext>
                  </a:extLst>
                </a:gridCol>
                <a:gridCol w="563706">
                  <a:extLst>
                    <a:ext uri="{9D8B030D-6E8A-4147-A177-3AD203B41FA5}">
                      <a16:colId xmlns:a16="http://schemas.microsoft.com/office/drawing/2014/main" val="1772594733"/>
                    </a:ext>
                  </a:extLst>
                </a:gridCol>
                <a:gridCol w="531493">
                  <a:extLst>
                    <a:ext uri="{9D8B030D-6E8A-4147-A177-3AD203B41FA5}">
                      <a16:colId xmlns:a16="http://schemas.microsoft.com/office/drawing/2014/main" val="927850883"/>
                    </a:ext>
                  </a:extLst>
                </a:gridCol>
                <a:gridCol w="483177">
                  <a:extLst>
                    <a:ext uri="{9D8B030D-6E8A-4147-A177-3AD203B41FA5}">
                      <a16:colId xmlns:a16="http://schemas.microsoft.com/office/drawing/2014/main" val="3864458061"/>
                    </a:ext>
                  </a:extLst>
                </a:gridCol>
                <a:gridCol w="708659">
                  <a:extLst>
                    <a:ext uri="{9D8B030D-6E8A-4147-A177-3AD203B41FA5}">
                      <a16:colId xmlns:a16="http://schemas.microsoft.com/office/drawing/2014/main" val="2190020040"/>
                    </a:ext>
                  </a:extLst>
                </a:gridCol>
                <a:gridCol w="547599">
                  <a:extLst>
                    <a:ext uri="{9D8B030D-6E8A-4147-A177-3AD203B41FA5}">
                      <a16:colId xmlns:a16="http://schemas.microsoft.com/office/drawing/2014/main" val="4171746123"/>
                    </a:ext>
                  </a:extLst>
                </a:gridCol>
                <a:gridCol w="515388">
                  <a:extLst>
                    <a:ext uri="{9D8B030D-6E8A-4147-A177-3AD203B41FA5}">
                      <a16:colId xmlns:a16="http://schemas.microsoft.com/office/drawing/2014/main" val="2019701274"/>
                    </a:ext>
                  </a:extLst>
                </a:gridCol>
                <a:gridCol w="418753">
                  <a:extLst>
                    <a:ext uri="{9D8B030D-6E8A-4147-A177-3AD203B41FA5}">
                      <a16:colId xmlns:a16="http://schemas.microsoft.com/office/drawing/2014/main" val="889216645"/>
                    </a:ext>
                  </a:extLst>
                </a:gridCol>
                <a:gridCol w="402647">
                  <a:extLst>
                    <a:ext uri="{9D8B030D-6E8A-4147-A177-3AD203B41FA5}">
                      <a16:colId xmlns:a16="http://schemas.microsoft.com/office/drawing/2014/main" val="2594235210"/>
                    </a:ext>
                  </a:extLst>
                </a:gridCol>
                <a:gridCol w="547599">
                  <a:extLst>
                    <a:ext uri="{9D8B030D-6E8A-4147-A177-3AD203B41FA5}">
                      <a16:colId xmlns:a16="http://schemas.microsoft.com/office/drawing/2014/main" val="2916360470"/>
                    </a:ext>
                  </a:extLst>
                </a:gridCol>
                <a:gridCol w="740870">
                  <a:extLst>
                    <a:ext uri="{9D8B030D-6E8A-4147-A177-3AD203B41FA5}">
                      <a16:colId xmlns:a16="http://schemas.microsoft.com/office/drawing/2014/main" val="1368635823"/>
                    </a:ext>
                  </a:extLst>
                </a:gridCol>
                <a:gridCol w="402646">
                  <a:extLst>
                    <a:ext uri="{9D8B030D-6E8A-4147-A177-3AD203B41FA5}">
                      <a16:colId xmlns:a16="http://schemas.microsoft.com/office/drawing/2014/main" val="3054592001"/>
                    </a:ext>
                  </a:extLst>
                </a:gridCol>
                <a:gridCol w="654952">
                  <a:extLst>
                    <a:ext uri="{9D8B030D-6E8A-4147-A177-3AD203B41FA5}">
                      <a16:colId xmlns:a16="http://schemas.microsoft.com/office/drawing/2014/main" val="1893724166"/>
                    </a:ext>
                  </a:extLst>
                </a:gridCol>
              </a:tblGrid>
              <a:tr h="3403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Horizontes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Métricas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7032521"/>
                  </a:ext>
                </a:extLst>
              </a:tr>
              <a:tr h="34036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hora à frente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1247892"/>
                  </a:ext>
                </a:extLst>
              </a:tr>
              <a:tr h="23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0104762"/>
                  </a:ext>
                </a:extLst>
              </a:tr>
              <a:tr h="3403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RRMSE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9298372"/>
                  </a:ext>
                </a:extLst>
              </a:tr>
              <a:tr h="34036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horas à frente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0,0253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4942276"/>
                  </a:ext>
                </a:extLst>
              </a:tr>
              <a:tr h="23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878822"/>
                  </a:ext>
                </a:extLst>
              </a:tr>
              <a:tr h="3403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RRMSE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6387916"/>
                  </a:ext>
                </a:extLst>
              </a:tr>
              <a:tr h="34036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horas à frente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8399651"/>
                  </a:ext>
                </a:extLst>
              </a:tr>
              <a:tr h="23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7626369"/>
                  </a:ext>
                </a:extLst>
              </a:tr>
              <a:tr h="3403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RRMSE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5866966"/>
                  </a:ext>
                </a:extLst>
              </a:tr>
              <a:tr h="34036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horas à frente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6702321"/>
                  </a:ext>
                </a:extLst>
              </a:tr>
              <a:tr h="23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04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59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2B1248-E114-6322-FA26-EBE139ACC4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Resultados: Comparação das Métricas Estatísticas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05D27D-39E8-5293-C669-4CFFF245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36</a:t>
            </a:fld>
            <a:endParaRPr lang="pt-BR"/>
          </a:p>
        </p:txBody>
      </p:sp>
      <p:pic>
        <p:nvPicPr>
          <p:cNvPr id="6" name="Imagem 5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C0144F8B-E8AE-FEEF-1FC5-46055D114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01" y="1908647"/>
            <a:ext cx="7714798" cy="38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3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57" y="1532964"/>
            <a:ext cx="11127614" cy="3995271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ARIMA (AR, ARX, MA, ARMA, ARIMA, SARIMA, ARIMAX e SARIMAX) apresentam desempenho sólido.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ARIMA que incorporam variáveis exógenas, como ARX, ARIMAX e SARIMAX, mostraram desempenho superior em horizontes temporais mais longos.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 baseados em gradientes e regressão, como o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também têm resultados comparáveis e se beneficiam da otimização com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 RNN se destacou como superior a partir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 três métricas estatísticas avaliadas.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945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5" y="1941340"/>
            <a:ext cx="11653153" cy="2074848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base na frequência de funcionamento das bombas e na demanda durante o horário de pico, determinou-se que é necessário manter um volume máximo d'água no reservatório, correspondente a 5.285,90 litros, para evitar o acionamento das bombas nesse período.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7683" y="782918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Estudo de Caso 1: Volume Máximo 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38</a:t>
            </a:fld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7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4" y="2043914"/>
            <a:ext cx="11504751" cy="261016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 as horas de pico, é necessário que o nível do reservatório esteja mantido dentro na média de 3.905 litros para evitar o acionamento das bombas. Manter o nível do reservatório dentro dessa faixa permitirá que o sistema opere de forma eficiente, atendendo à demanda de água sem a necessidade de acionar as bombas.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09401" y="666377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Estudo de Caso 2: Média 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39</a:t>
            </a:fld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19" y="2197191"/>
            <a:ext cx="11012557" cy="3345480"/>
          </a:xfrm>
          <a:noFill/>
          <a:ln>
            <a:noFill/>
          </a:ln>
        </p:spPr>
        <p:txBody>
          <a:bodyPr/>
          <a:lstStyle/>
          <a:p>
            <a:pPr marL="228600" indent="-457200" algn="just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pt-B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Aplicar diferentes modelos de previsão de séries temporais.</a:t>
            </a:r>
          </a:p>
          <a:p>
            <a:pPr marL="228600" indent="-457200" algn="just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pt-B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Analisar a precisão, eficiência e capacidade de previsão por meio de métricas para análise de desempenho.</a:t>
            </a:r>
          </a:p>
          <a:p>
            <a:pPr marL="228600" indent="-457200" algn="just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pt-B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Explorar as estratégias de otimização baseadas em otimização Bayesiana utilizando o algoritmo </a:t>
            </a:r>
            <a:r>
              <a:rPr lang="pt-BR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Tree-</a:t>
            </a:r>
            <a:r>
              <a:rPr lang="pt-BR" sz="2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pt-BR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pt-BR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Estimator</a:t>
            </a:r>
            <a:r>
              <a:rPr lang="pt-B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(TPE).</a:t>
            </a:r>
          </a:p>
          <a:p>
            <a:pPr marL="228600" indent="-457200" algn="just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pt-B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Identificar combinações eficazes de modelo de previsão de séries temporais.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172278"/>
            <a:ext cx="10366375" cy="1434273"/>
          </a:xfrm>
        </p:spPr>
        <p:txBody>
          <a:bodyPr/>
          <a:lstStyle/>
          <a:p>
            <a:pPr defTabSz="91440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pt-BR" sz="3600" kern="1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4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16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4CC8F92-0408-05BE-E40A-3C9A8C23E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757947"/>
              </p:ext>
            </p:extLst>
          </p:nvPr>
        </p:nvGraphicFramePr>
        <p:xfrm>
          <a:off x="589255" y="1960749"/>
          <a:ext cx="5108157" cy="160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719">
                  <a:extLst>
                    <a:ext uri="{9D8B030D-6E8A-4147-A177-3AD203B41FA5}">
                      <a16:colId xmlns:a16="http://schemas.microsoft.com/office/drawing/2014/main" val="42364567"/>
                    </a:ext>
                  </a:extLst>
                </a:gridCol>
                <a:gridCol w="1702719">
                  <a:extLst>
                    <a:ext uri="{9D8B030D-6E8A-4147-A177-3AD203B41FA5}">
                      <a16:colId xmlns:a16="http://schemas.microsoft.com/office/drawing/2014/main" val="2746365364"/>
                    </a:ext>
                  </a:extLst>
                </a:gridCol>
                <a:gridCol w="1702719">
                  <a:extLst>
                    <a:ext uri="{9D8B030D-6E8A-4147-A177-3AD203B41FA5}">
                      <a16:colId xmlns:a16="http://schemas.microsoft.com/office/drawing/2014/main" val="183221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Horário de Maior Demanda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Valor da Demanda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29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Entrada - FT01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08/10/2020 21:00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383,87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2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Gravidade - FT02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20/10/2020 18:00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326,17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35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Recalque - FT03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26/11/2020 19:00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194,35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256564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45260" y="398462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Estudo de Caso 2: Vazão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40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1E506931-8CBD-0667-F905-5DFC88CC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18" y="1559349"/>
            <a:ext cx="5037029" cy="32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19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81" y="2108573"/>
            <a:ext cx="10931438" cy="3359897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abordagem de séries temporais foi eficaz na previsão da demanda d’água.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análise fundamentou-se em dados históricos de demanda d'água de uma única região, especificamente o maior bairro de Curitiba. O estudo não considerou fatores externos, como mudanças climáticas ou eventos imprevistos, que poderiam impactar a demanda d'água.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resultados também indicaram a importância de considerar as flutuações sazonais e as diferentes partes do dia ao determinar a vazão e o volume mínimo de reserva no reservatório.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74408" y="266712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41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73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66" y="1432812"/>
            <a:ext cx="9655126" cy="2699918"/>
          </a:xfrm>
        </p:spPr>
        <p:txBody>
          <a:bodyPr/>
          <a:lstStyle/>
          <a:p>
            <a:pPr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modelos que utilizam sistemas </a:t>
            </a:r>
            <a:r>
              <a:rPr lang="pt-B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aprimorar a previsão do tanque.</a:t>
            </a:r>
          </a:p>
          <a:p>
            <a:pPr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Usar essa previsão juntamente com modelos existentes na literatura, como a otimização </a:t>
            </a:r>
            <a:r>
              <a:rPr lang="pt-BR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pt-B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pt-BR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(BOA)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2" y="143619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Propostas Futuras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42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7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94A006-204A-B992-BA26-6FB91EA1388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EDFA77-3359-3587-0BC9-4F2A0F2895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Franchesco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2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49720" y="225083"/>
            <a:ext cx="10139005" cy="1041009"/>
          </a:xfrm>
        </p:spPr>
        <p:txBody>
          <a:bodyPr>
            <a:normAutofit fontScale="925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Revisão Sistemática da Literatura (RSL): Fluxograma</a:t>
            </a:r>
            <a:endParaRPr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5</a:t>
            </a:fld>
            <a:endParaRPr lang="pt-BR"/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2FABD50-7EE6-2F73-A117-C52BA3535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7376" r="4715" b="20627"/>
          <a:stretch/>
        </p:blipFill>
        <p:spPr>
          <a:xfrm>
            <a:off x="2166423" y="1521971"/>
            <a:ext cx="8750105" cy="493756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6C406D-5545-85AD-E425-62B5FEA9A61E}"/>
              </a:ext>
            </a:extLst>
          </p:cNvPr>
          <p:cNvSpPr txBox="1"/>
          <p:nvPr/>
        </p:nvSpPr>
        <p:spPr>
          <a:xfrm>
            <a:off x="2166423" y="6505203"/>
            <a:ext cx="223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F.I – Fator de Impacto</a:t>
            </a:r>
          </a:p>
        </p:txBody>
      </p:sp>
    </p:spTree>
    <p:extLst>
      <p:ext uri="{BB962C8B-B14F-4D97-AF65-F5344CB8AC3E}">
        <p14:creationId xmlns:p14="http://schemas.microsoft.com/office/powerpoint/2010/main" val="269181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49721" y="398462"/>
            <a:ext cx="10181208" cy="811360"/>
          </a:xfrm>
        </p:spPr>
        <p:txBody>
          <a:bodyPr>
            <a:normAutofit fontScale="92500"/>
          </a:bodyPr>
          <a:lstStyle/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RSL: Combinação de Palavras-chave Aplicando Filtros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4E46B99-43A1-0885-2026-E14ABD71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94972"/>
              </p:ext>
            </p:extLst>
          </p:nvPr>
        </p:nvGraphicFramePr>
        <p:xfrm>
          <a:off x="1825569" y="1921038"/>
          <a:ext cx="9829512" cy="30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168">
                  <a:extLst>
                    <a:ext uri="{9D8B030D-6E8A-4147-A177-3AD203B41FA5}">
                      <a16:colId xmlns:a16="http://schemas.microsoft.com/office/drawing/2014/main" val="2357632331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1604938590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1171543844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647586145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2820155044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3839361785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2081357116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2744077301"/>
                    </a:ext>
                  </a:extLst>
                </a:gridCol>
                <a:gridCol w="1092168">
                  <a:extLst>
                    <a:ext uri="{9D8B030D-6E8A-4147-A177-3AD203B41FA5}">
                      <a16:colId xmlns:a16="http://schemas.microsoft.com/office/drawing/2014/main" val="3853877237"/>
                    </a:ext>
                  </a:extLst>
                </a:gridCol>
              </a:tblGrid>
              <a:tr h="30958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Bases</a:t>
                      </a: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Palavras chaves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10477"/>
                  </a:ext>
                </a:extLst>
              </a:tr>
              <a:tr h="6132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369389"/>
                  </a:ext>
                </a:extLst>
              </a:tr>
              <a:tr h="61324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supply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sanitation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7522563"/>
                  </a:ext>
                </a:extLst>
              </a:tr>
              <a:tr h="6132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141259"/>
                  </a:ext>
                </a:extLst>
              </a:tr>
              <a:tr h="61324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supply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sanitation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774685"/>
                  </a:ext>
                </a:extLst>
              </a:tr>
              <a:tr h="23090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841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37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593451" y="299403"/>
            <a:ext cx="9745110" cy="1036637"/>
          </a:xfrm>
        </p:spPr>
        <p:txBody>
          <a:bodyPr>
            <a:normAutofit fontScale="92500" lnSpcReduction="20000"/>
          </a:bodyPr>
          <a:lstStyle/>
          <a:p>
            <a:pPr algn="just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RSL: Resumo dos Artigos Obtidos Com a RSL nas Bases Scopus e </a:t>
            </a:r>
            <a:r>
              <a:rPr lang="pt-BR" dirty="0" err="1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Wos</a:t>
            </a:r>
            <a:endParaRPr lang="pt-BR" dirty="0">
              <a:solidFill>
                <a:srgbClr val="9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7</a:t>
            </a:fld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58EAD61-EEA1-624D-D26F-4254F7411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54880"/>
              </p:ext>
            </p:extLst>
          </p:nvPr>
        </p:nvGraphicFramePr>
        <p:xfrm>
          <a:off x="3032369" y="1602106"/>
          <a:ext cx="6127262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929">
                  <a:extLst>
                    <a:ext uri="{9D8B030D-6E8A-4147-A177-3AD203B41FA5}">
                      <a16:colId xmlns:a16="http://schemas.microsoft.com/office/drawing/2014/main" val="3091030979"/>
                    </a:ext>
                  </a:extLst>
                </a:gridCol>
                <a:gridCol w="900333">
                  <a:extLst>
                    <a:ext uri="{9D8B030D-6E8A-4147-A177-3AD203B41FA5}">
                      <a16:colId xmlns:a16="http://schemas.microsoft.com/office/drawing/2014/main" val="2772546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obtidos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929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51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da base </a:t>
                      </a:r>
                      <a:r>
                        <a:rPr lang="pt-B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WoS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71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da base Scopus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1616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Remoção de artigos duplicados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14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Porcentagem de artigos duplicados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87%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41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duplicados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92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sem duplicados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906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49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Porcentagem de artigos duplicados removidos da base </a:t>
                      </a:r>
                      <a:r>
                        <a:rPr lang="pt-B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WoS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19,4%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41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Porcentagem de artigos duplicados removidos da base Scopus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0,5%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02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de artigos duplicados com diferentes citações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47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Porcentagem de artigos duplicados com diferentes citações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37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258377" y="175371"/>
            <a:ext cx="10629567" cy="736404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pt-BR" sz="3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Principais Modelos de Previsão Obtidos na RSL (2021-2023)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8</a:t>
            </a:fld>
            <a:endParaRPr lang="pt-BR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6928B0E-A04B-8B97-669C-4BB95F996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79774"/>
              </p:ext>
            </p:extLst>
          </p:nvPr>
        </p:nvGraphicFramePr>
        <p:xfrm>
          <a:off x="3040466" y="1053537"/>
          <a:ext cx="648531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598">
                  <a:extLst>
                    <a:ext uri="{9D8B030D-6E8A-4147-A177-3AD203B41FA5}">
                      <a16:colId xmlns:a16="http://schemas.microsoft.com/office/drawing/2014/main" val="938868813"/>
                    </a:ext>
                  </a:extLst>
                </a:gridCol>
                <a:gridCol w="902516">
                  <a:extLst>
                    <a:ext uri="{9D8B030D-6E8A-4147-A177-3AD203B41FA5}">
                      <a16:colId xmlns:a16="http://schemas.microsoft.com/office/drawing/2014/main" val="831812316"/>
                    </a:ext>
                  </a:extLst>
                </a:gridCol>
                <a:gridCol w="1242339">
                  <a:extLst>
                    <a:ext uri="{9D8B030D-6E8A-4147-A177-3AD203B41FA5}">
                      <a16:colId xmlns:a16="http://schemas.microsoft.com/office/drawing/2014/main" val="2575355703"/>
                    </a:ext>
                  </a:extLst>
                </a:gridCol>
                <a:gridCol w="746436">
                  <a:extLst>
                    <a:ext uri="{9D8B030D-6E8A-4147-A177-3AD203B41FA5}">
                      <a16:colId xmlns:a16="http://schemas.microsoft.com/office/drawing/2014/main" val="2985074623"/>
                    </a:ext>
                  </a:extLst>
                </a:gridCol>
                <a:gridCol w="838103">
                  <a:extLst>
                    <a:ext uri="{9D8B030D-6E8A-4147-A177-3AD203B41FA5}">
                      <a16:colId xmlns:a16="http://schemas.microsoft.com/office/drawing/2014/main" val="3284508465"/>
                    </a:ext>
                  </a:extLst>
                </a:gridCol>
                <a:gridCol w="886326">
                  <a:extLst>
                    <a:ext uri="{9D8B030D-6E8A-4147-A177-3AD203B41FA5}">
                      <a16:colId xmlns:a16="http://schemas.microsoft.com/office/drawing/2014/main" val="1335511525"/>
                    </a:ext>
                  </a:extLst>
                </a:gridCol>
              </a:tblGrid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h-index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429161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266180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026805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379087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41339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SARIMAX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489568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522746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561134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Árvore de Decisão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966607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630522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140253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524653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5266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Prophet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988616"/>
                  </a:ext>
                </a:extLst>
              </a:tr>
              <a:tr h="273851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067454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033AEA8-7334-064D-683F-05C9B905D3F3}"/>
              </a:ext>
            </a:extLst>
          </p:cNvPr>
          <p:cNvSpPr txBox="1"/>
          <p:nvPr/>
        </p:nvSpPr>
        <p:spPr>
          <a:xfrm>
            <a:off x="1253613" y="5767299"/>
            <a:ext cx="10938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Exogenous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ARMA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Moving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ARIMA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SARIMA (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SARIMAX (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Moving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Exogenous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LSTM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Short-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RNN (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RF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Radom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CNN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GRU (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Recurrent Unit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LR (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XGBoost (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eXtreme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Boosting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80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04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7ED9BBDF-8E16-5030-1C1D-C054948E1088}"/>
              </a:ext>
            </a:extLst>
          </p:cNvPr>
          <p:cNvSpPr txBox="1">
            <a:spLocks/>
          </p:cNvSpPr>
          <p:nvPr/>
        </p:nvSpPr>
        <p:spPr>
          <a:xfrm>
            <a:off x="539163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ETAPAS</a:t>
            </a:r>
          </a:p>
        </p:txBody>
      </p:sp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103F5C3A-1F5A-1055-E5EE-F37AA263D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98" y="961810"/>
            <a:ext cx="5287921" cy="493098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1EA746C2-75D8-4236-8481-002E8A78D5A9}" type="slidenum">
              <a:rPr lang="en-US">
                <a:solidFill>
                  <a:srgbClr val="898989"/>
                </a:solidFill>
                <a:latin typeface="+mn-lt"/>
              </a:rPr>
              <a:pPr defTabSz="914400"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E69B7A-0A7A-91CE-60B9-FD0284A30F75}"/>
              </a:ext>
            </a:extLst>
          </p:cNvPr>
          <p:cNvSpPr txBox="1"/>
          <p:nvPr/>
        </p:nvSpPr>
        <p:spPr>
          <a:xfrm>
            <a:off x="2760853" y="6198255"/>
            <a:ext cx="780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MISO 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(Multiple Inputs Single Output)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and Trend Decomposition Using locally estimated scatterplot smoothing (Loess))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4236"/>
      </p:ext>
    </p:extLst>
  </p:cSld>
  <p:clrMapOvr>
    <a:masterClrMapping/>
  </p:clrMapOvr>
</p:sld>
</file>

<file path=ppt/theme/theme1.xml><?xml version="1.0" encoding="utf-8"?>
<a:theme xmlns:a="http://schemas.openxmlformats.org/drawingml/2006/main" name="4_PUCPR_ONLINE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CPR_ONLINE_PRINCIPAL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UCPR_ONLINE_FECHAMEN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edfdb4c-c335-4a07-83a0-3ecdf77a25e8">
      <UserInfo>
        <DisplayName/>
        <AccountId xsi:nil="true"/>
        <AccountType/>
      </UserInfo>
    </SharedWithUsers>
    <Observa_x00e7__x00f5_es xmlns="0025d61d-20fb-4004-abfc-fc5e958fce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080ED60203BA4C9D929270E4313D65" ma:contentTypeVersion="12" ma:contentTypeDescription="Crie um novo documento." ma:contentTypeScope="" ma:versionID="5ab5b3454f519717365c2df992d6f0b4">
  <xsd:schema xmlns:xsd="http://www.w3.org/2001/XMLSchema" xmlns:xs="http://www.w3.org/2001/XMLSchema" xmlns:p="http://schemas.microsoft.com/office/2006/metadata/properties" xmlns:ns2="0025d61d-20fb-4004-abfc-fc5e958fce31" xmlns:ns3="aedfdb4c-c335-4a07-83a0-3ecdf77a25e8" targetNamespace="http://schemas.microsoft.com/office/2006/metadata/properties" ma:root="true" ma:fieldsID="dba7fd8955e3668890678083648c962d" ns2:_="" ns3:_="">
    <xsd:import namespace="0025d61d-20fb-4004-abfc-fc5e958fce31"/>
    <xsd:import namespace="aedfdb4c-c335-4a07-83a0-3ecdf77a25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Observa_x00e7__x00f5_e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5d61d-20fb-4004-abfc-fc5e958fce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Observa_x00e7__x00f5_es" ma:index="10" nillable="true" ma:displayName="Observações" ma:description="Como fazer análise de documentos " ma:format="Dropdown" ma:internalName="Observa_x00e7__x00f5_es">
      <xsd:simpleType>
        <xsd:restriction base="dms:Note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fdb4c-c335-4a07-83a0-3ecdf77a25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4BAB6B-4D05-4A25-8842-509AFD3875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83E13-B7F2-4700-9915-3B59A6A42850}">
  <ds:schemaRefs>
    <ds:schemaRef ds:uri="http://schemas.microsoft.com/office/2006/documentManagement/types"/>
    <ds:schemaRef ds:uri="http://purl.org/dc/elements/1.1/"/>
    <ds:schemaRef ds:uri="c3e98586-791d-4f49-ab1d-fafd83da7d01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9a4839c5-387b-41bf-992c-52ec52432e64"/>
    <ds:schemaRef ds:uri="http://www.w3.org/XML/1998/namespace"/>
    <ds:schemaRef ds:uri="aedfdb4c-c335-4a07-83a0-3ecdf77a25e8"/>
    <ds:schemaRef ds:uri="0025d61d-20fb-4004-abfc-fc5e958fce31"/>
  </ds:schemaRefs>
</ds:datastoreItem>
</file>

<file path=customXml/itemProps3.xml><?xml version="1.0" encoding="utf-8"?>
<ds:datastoreItem xmlns:ds="http://schemas.openxmlformats.org/officeDocument/2006/customXml" ds:itemID="{7E0F71BF-0A08-4654-B9B1-D92E672D1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25d61d-20fb-4004-abfc-fc5e958fce31"/>
    <ds:schemaRef ds:uri="aedfdb4c-c335-4a07-83a0-3ecdf77a2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2660</Words>
  <Application>Microsoft Office PowerPoint</Application>
  <PresentationFormat>Widescreen</PresentationFormat>
  <Paragraphs>645</Paragraphs>
  <Slides>43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Wingdings</vt:lpstr>
      <vt:lpstr>4_PUCPR_ONLINE_CAPA</vt:lpstr>
      <vt:lpstr>PUCPR_ONLINE_PRINCIPAL</vt:lpstr>
      <vt:lpstr>PUCPR_ONLINE_DIREITA</vt:lpstr>
      <vt:lpstr>1_PUCPR_ONLINE_DIREITA</vt:lpstr>
      <vt:lpstr>1_Personalizar design</vt:lpstr>
      <vt:lpstr>PUCPR_ONLINE_FECHAMENTO</vt:lpstr>
      <vt:lpstr>Mestrando: Franchesco Sanches dos Santos Orientador: Dr. Leandro dos Santos Coelho Coorientadora: Drª. Viviana Cocco Mariani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</cp:revision>
  <dcterms:created xsi:type="dcterms:W3CDTF">2020-06-09T17:04:09Z</dcterms:created>
  <dcterms:modified xsi:type="dcterms:W3CDTF">2023-12-04T13:08:10Z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0x010100D8080ED60203BA4C9D929270E4313D65</vt:lpwstr>
  </property>
</Properties>
</file>